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70" r:id="rId4"/>
    <p:sldId id="256" r:id="rId5"/>
    <p:sldId id="263" r:id="rId6"/>
    <p:sldId id="257" r:id="rId7"/>
    <p:sldId id="258" r:id="rId8"/>
    <p:sldId id="266" r:id="rId9"/>
    <p:sldId id="260" r:id="rId10"/>
    <p:sldId id="261" r:id="rId11"/>
    <p:sldId id="262" r:id="rId12"/>
    <p:sldId id="267" r:id="rId13"/>
    <p:sldId id="268" r:id="rId14"/>
    <p:sldId id="269" r:id="rId15"/>
    <p:sldId id="25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110E07-FD5A-455B-8714-0AA46A58C9F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1010B5-C3EA-4E0C-B32F-3744CEEC37A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s8UPX-LUM" TargetMode="External"/><Relationship Id="rId2" Type="http://schemas.openxmlformats.org/officeDocument/2006/relationships/hyperlink" Target="https://www.youtube.com/watch?v=mLnLOpGdj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w-Osw8Ad-I" TargetMode="External"/><Relationship Id="rId5" Type="http://schemas.openxmlformats.org/officeDocument/2006/relationships/hyperlink" Target="https://www.youtube.com/watch?v=sjp-1WJLtgI" TargetMode="External"/><Relationship Id="rId4" Type="http://schemas.openxmlformats.org/officeDocument/2006/relationships/hyperlink" Target="https://www.youtube.com/watch?v=1ktaFpQqPaQ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C038C-935D-4714-98DE-74E42113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křížovka- </a:t>
            </a:r>
            <a:r>
              <a:rPr lang="cs-CZ" dirty="0" err="1"/>
              <a:t>kamomil</a:t>
            </a:r>
            <a:r>
              <a:rPr lang="cs-CZ" dirty="0"/>
              <a:t> + </a:t>
            </a:r>
            <a:r>
              <a:rPr lang="cs-CZ" sz="1200" dirty="0"/>
              <a:t>videoukázka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E3BBE66-7645-45FB-BF03-218972F68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13" y="1772816"/>
            <a:ext cx="5991973" cy="44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7488817" cy="535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cs-CZ" dirty="0"/>
              <a:t>Vývin škeble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715200" cy="554701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01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4500"/>
            <a:ext cx="7352049" cy="423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ústrojí škeble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č.6</a:t>
            </a:r>
          </a:p>
        </p:txBody>
      </p:sp>
    </p:spTree>
    <p:extLst>
      <p:ext uri="{BB962C8B-B14F-4D97-AF65-F5344CB8AC3E}">
        <p14:creationId xmlns:p14="http://schemas.microsoft.com/office/powerpoint/2010/main" val="344074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2CF36-7B8E-45E7-8947-76790C0B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920"/>
            <a:ext cx="6923112" cy="732697"/>
          </a:xfrm>
        </p:spPr>
        <p:txBody>
          <a:bodyPr/>
          <a:lstStyle/>
          <a:p>
            <a:pPr algn="ctr"/>
            <a:r>
              <a:rPr lang="cs-CZ" dirty="0"/>
              <a:t>Mlži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4783EA-A1C3-4202-A4F9-C225E3C6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003232" cy="5546128"/>
          </a:xfrm>
        </p:spPr>
        <p:txBody>
          <a:bodyPr>
            <a:normAutofit/>
          </a:bodyPr>
          <a:lstStyle/>
          <a:p>
            <a:r>
              <a:rPr lang="cs-CZ" sz="2400" dirty="0"/>
              <a:t>schránka 2 lastury     uvnitř- perleť</a:t>
            </a:r>
          </a:p>
          <a:p>
            <a:pPr marL="0" indent="0">
              <a:buNone/>
            </a:pPr>
            <a:r>
              <a:rPr lang="cs-CZ" sz="2400" dirty="0"/>
              <a:t>			       otvírání – pružný vaz</a:t>
            </a:r>
          </a:p>
          <a:p>
            <a:pPr marL="0" indent="0">
              <a:buNone/>
            </a:pPr>
            <a:r>
              <a:rPr lang="cs-CZ" sz="2400" dirty="0"/>
              <a:t>                                   zavírání – svěrače </a:t>
            </a:r>
          </a:p>
          <a:p>
            <a:pPr marL="0" indent="0">
              <a:buNone/>
            </a:pPr>
            <a:r>
              <a:rPr lang="cs-CZ" sz="2400" dirty="0"/>
              <a:t>			     ochrana vnitřních orgánů</a:t>
            </a:r>
          </a:p>
          <a:p>
            <a:pPr>
              <a:buFontTx/>
              <a:buChar char="-"/>
            </a:pPr>
            <a:r>
              <a:rPr lang="cs-CZ" sz="2400" dirty="0"/>
              <a:t>žijí ve sladkých a slaných vodách</a:t>
            </a:r>
          </a:p>
          <a:p>
            <a:pPr>
              <a:buFontTx/>
              <a:buChar char="-"/>
            </a:pPr>
            <a:r>
              <a:rPr lang="cs-CZ" sz="2400" dirty="0"/>
              <a:t>dýchají žábrami</a:t>
            </a:r>
          </a:p>
          <a:p>
            <a:pPr>
              <a:buFontTx/>
              <a:buChar char="-"/>
            </a:pPr>
            <a:r>
              <a:rPr lang="cs-CZ" sz="2400" dirty="0"/>
              <a:t>filtrují vodu- plankton</a:t>
            </a:r>
          </a:p>
          <a:p>
            <a:pPr>
              <a:buFontTx/>
              <a:buChar char="-"/>
            </a:pPr>
            <a:r>
              <a:rPr lang="cs-CZ" sz="2400" dirty="0"/>
              <a:t>odděleného pohlaví</a:t>
            </a:r>
          </a:p>
          <a:p>
            <a:pPr>
              <a:buFontTx/>
              <a:buChar char="-"/>
            </a:pPr>
            <a:r>
              <a:rPr lang="cs-CZ" sz="2400" dirty="0"/>
              <a:t>pohyb svalnatou nohou, někteří ji mají zakrnělou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B0F0"/>
                </a:solidFill>
              </a:rPr>
              <a:t>Škeble rybničná </a:t>
            </a:r>
          </a:p>
          <a:p>
            <a:pPr marL="292608" lvl="1" indent="0">
              <a:buNone/>
            </a:pPr>
            <a:r>
              <a:rPr lang="cs-CZ" sz="2000" dirty="0"/>
              <a:t>-  v rybníku na dně, indikátor čistoty vody</a:t>
            </a:r>
          </a:p>
          <a:p>
            <a:pPr lvl="1">
              <a:buFontTx/>
              <a:buChar char="-"/>
            </a:pPr>
            <a:r>
              <a:rPr lang="cs-CZ" sz="2000" dirty="0"/>
              <a:t>vývin nepřímý, larvy parazitují</a:t>
            </a:r>
          </a:p>
          <a:p>
            <a:pPr lvl="1">
              <a:buFontTx/>
              <a:buChar char="-"/>
            </a:pPr>
            <a:r>
              <a:rPr lang="cs-CZ" sz="2000" dirty="0"/>
              <a:t>nemá hlavu, nasává vodu přes plášťovou dutinu</a:t>
            </a:r>
          </a:p>
          <a:p>
            <a:pPr lvl="1">
              <a:buFontTx/>
              <a:buChar char="-"/>
            </a:pPr>
            <a:endParaRPr lang="cs-CZ" sz="2000" dirty="0"/>
          </a:p>
          <a:p>
            <a:pPr lvl="1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0839FFB-1889-4150-B9E4-FE5EF7583B09}"/>
              </a:ext>
            </a:extLst>
          </p:cNvPr>
          <p:cNvCxnSpPr>
            <a:cxnSpLocks/>
          </p:cNvCxnSpPr>
          <p:nvPr/>
        </p:nvCxnSpPr>
        <p:spPr>
          <a:xfrm>
            <a:off x="3415370" y="1196752"/>
            <a:ext cx="274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DE3B82A-B051-4506-AE4C-931044F2E5BC}"/>
              </a:ext>
            </a:extLst>
          </p:cNvPr>
          <p:cNvCxnSpPr>
            <a:cxnSpLocks/>
          </p:cNvCxnSpPr>
          <p:nvPr/>
        </p:nvCxnSpPr>
        <p:spPr>
          <a:xfrm>
            <a:off x="3415370" y="1196752"/>
            <a:ext cx="436550" cy="516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8378DF9-E1B1-4AEF-AE46-E1BA3AC32B0D}"/>
              </a:ext>
            </a:extLst>
          </p:cNvPr>
          <p:cNvCxnSpPr>
            <a:cxnSpLocks/>
          </p:cNvCxnSpPr>
          <p:nvPr/>
        </p:nvCxnSpPr>
        <p:spPr>
          <a:xfrm>
            <a:off x="3415370" y="1196752"/>
            <a:ext cx="436550" cy="792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E77FF76-C287-49FD-AC93-FF59D75374AB}"/>
              </a:ext>
            </a:extLst>
          </p:cNvPr>
          <p:cNvCxnSpPr/>
          <p:nvPr/>
        </p:nvCxnSpPr>
        <p:spPr>
          <a:xfrm>
            <a:off x="3415370" y="1196752"/>
            <a:ext cx="274774" cy="1224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1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C84E9-2D74-4607-B327-A5129A9B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BDE856-4AAF-44C5-AFF3-8EDB9714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glochidie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Pomocí učebnice vypiš mlže, kteří žijí ve slaných vodách.(str. 60)</a:t>
            </a:r>
          </a:p>
          <a:p>
            <a:endParaRPr lang="cs-CZ" dirty="0"/>
          </a:p>
          <a:p>
            <a:r>
              <a:rPr lang="cs-CZ" dirty="0"/>
              <a:t>Kontrola ve čtvrtek na online hodině.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6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48BD9-66A7-4B49-B1E8-6EC7974A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0FEF9E-3810-4181-AE06-787791A79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https://www.youtube.com/watch?v=mLnLOpGdjSA</a:t>
            </a:r>
            <a:r>
              <a:rPr lang="cs-CZ" dirty="0"/>
              <a:t>    škeble</a:t>
            </a:r>
          </a:p>
          <a:p>
            <a:r>
              <a:rPr lang="cs-CZ" dirty="0">
                <a:hlinkClick r:id="rId3"/>
              </a:rPr>
              <a:t>https://www.youtube.com/watch?v=f6s8UPX-LUM</a:t>
            </a:r>
            <a:r>
              <a:rPr lang="cs-CZ" dirty="0"/>
              <a:t>  škeble</a:t>
            </a:r>
          </a:p>
          <a:p>
            <a:endParaRPr lang="cs-CZ" dirty="0"/>
          </a:p>
          <a:p>
            <a:r>
              <a:rPr lang="cs-CZ" dirty="0"/>
              <a:t>opakování</a:t>
            </a:r>
          </a:p>
          <a:p>
            <a:r>
              <a:rPr lang="cs-CZ" dirty="0">
                <a:hlinkClick r:id="rId4"/>
              </a:rPr>
              <a:t>https://www.youtube.com/watch?v=1ktaFpQqPaQ</a:t>
            </a:r>
            <a:r>
              <a:rPr lang="cs-CZ" dirty="0"/>
              <a:t>  okružák</a:t>
            </a:r>
          </a:p>
          <a:p>
            <a:r>
              <a:rPr lang="cs-CZ" dirty="0">
                <a:hlinkClick r:id="rId5"/>
              </a:rPr>
              <a:t>https://www.youtube.com/watch?v=sjp-1WJLtgI</a:t>
            </a:r>
            <a:r>
              <a:rPr lang="cs-CZ" dirty="0"/>
              <a:t>  plovatka</a:t>
            </a:r>
          </a:p>
          <a:p>
            <a:r>
              <a:rPr lang="cs-CZ" dirty="0">
                <a:hlinkClick r:id="rId6"/>
              </a:rPr>
              <a:t>https://www.youtube.com/watch?v=Vw-Osw8Ad-I</a:t>
            </a:r>
            <a:r>
              <a:rPr lang="cs-CZ" dirty="0"/>
              <a:t>    </a:t>
            </a:r>
            <a:r>
              <a:rPr lang="cs-CZ" dirty="0" err="1"/>
              <a:t>kamomil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08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č.1http://cs.wikipedia.org/wiki/Soubor:Anodonta_cygnea1.jpg</a:t>
            </a:r>
          </a:p>
          <a:p>
            <a:r>
              <a:rPr lang="cs-CZ" sz="1200" dirty="0"/>
              <a:t>č.2http://cs.wikipedia.org/wiki/Soubor:Anodonta_cygnea1.jpg</a:t>
            </a:r>
          </a:p>
          <a:p>
            <a:r>
              <a:rPr lang="cs-CZ" sz="1200" dirty="0"/>
              <a:t>č.3http://upload.wikimedia.org/</a:t>
            </a:r>
            <a:r>
              <a:rPr lang="cs-CZ" sz="1200" dirty="0" err="1"/>
              <a:t>wikipedia</a:t>
            </a:r>
            <a:r>
              <a:rPr lang="cs-CZ" sz="1200" dirty="0"/>
              <a:t>/</a:t>
            </a:r>
            <a:r>
              <a:rPr lang="cs-CZ" sz="1200" dirty="0" err="1"/>
              <a:t>commons</a:t>
            </a:r>
            <a:r>
              <a:rPr lang="cs-CZ" sz="1200" dirty="0"/>
              <a:t>/a/</a:t>
            </a:r>
            <a:r>
              <a:rPr lang="cs-CZ" sz="1200" dirty="0" err="1"/>
              <a:t>aa</a:t>
            </a:r>
            <a:r>
              <a:rPr lang="cs-CZ" sz="1200" dirty="0"/>
              <a:t>/Anodonta_cygnea_glochidium.png</a:t>
            </a:r>
          </a:p>
          <a:p>
            <a:r>
              <a:rPr lang="cs-CZ" sz="1200" dirty="0"/>
              <a:t>č.4http://www.radostin.cz/vismo/galerie3.asp?id_org=13837&amp;id_fotopary=1255&amp;n=skeble%2Drybnicna&amp;prehravac=1&amp;p1=56&amp;p2=1#vfoto</a:t>
            </a:r>
          </a:p>
          <a:p>
            <a:r>
              <a:rPr lang="cs-CZ" sz="1200" dirty="0"/>
              <a:t>č.5http://www.ddmorlova.cz/prirodoveda/mlzi-bivalvia</a:t>
            </a:r>
          </a:p>
          <a:p>
            <a:r>
              <a:rPr lang="cs-CZ" sz="1200" dirty="0"/>
              <a:t>Č.6http://www.ddmorlova.cz/prirodoveda/mlzi-bivalvia</a:t>
            </a:r>
          </a:p>
        </p:txBody>
      </p:sp>
    </p:spTree>
    <p:extLst>
      <p:ext uri="{BB962C8B-B14F-4D97-AF65-F5344CB8AC3E}">
        <p14:creationId xmlns:p14="http://schemas.microsoft.com/office/powerpoint/2010/main" val="293966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1D200-A745-4F12-8BFA-43A89AD7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cs-CZ" dirty="0"/>
              <a:t>Opakování plži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88B881C-2AD4-4648-9699-8B3A0EC84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97763"/>
            <a:ext cx="4960745" cy="33046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9C2A59-2635-4172-822A-12886B38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06092"/>
            <a:ext cx="4157832" cy="31823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BC44D8-4BFC-4068-B557-0C882DDC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567" y="997763"/>
            <a:ext cx="3492201" cy="361384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DF7F18-B377-49F7-BE33-5FDD21B298CB}"/>
              </a:ext>
            </a:extLst>
          </p:cNvPr>
          <p:cNvSpPr/>
          <p:nvPr/>
        </p:nvSpPr>
        <p:spPr>
          <a:xfrm>
            <a:off x="2987824" y="1340768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páskovka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2F43C-31DF-4E85-AAE1-A64BC03D1CA5}"/>
              </a:ext>
            </a:extLst>
          </p:cNvPr>
          <p:cNvSpPr/>
          <p:nvPr/>
        </p:nvSpPr>
        <p:spPr>
          <a:xfrm>
            <a:off x="7380312" y="1196752"/>
            <a:ext cx="150263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ostranka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D98A9D3-7EE6-41C8-AAC3-53DD77B755E9}"/>
              </a:ext>
            </a:extLst>
          </p:cNvPr>
          <p:cNvSpPr/>
          <p:nvPr/>
        </p:nvSpPr>
        <p:spPr>
          <a:xfrm>
            <a:off x="4355976" y="5877272"/>
            <a:ext cx="13495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bahenka</a:t>
            </a:r>
          </a:p>
        </p:txBody>
      </p:sp>
    </p:spTree>
    <p:extLst>
      <p:ext uri="{BB962C8B-B14F-4D97-AF65-F5344CB8AC3E}">
        <p14:creationId xmlns:p14="http://schemas.microsoft.com/office/powerpoint/2010/main" val="12004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70E3F-03D1-46D7-9388-CF05A1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BB38AB3-7D14-46FC-9C09-487E59DC4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48920"/>
            <a:ext cx="3554276" cy="2664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56FFF8-C1AE-4807-A497-4EB2FA0DB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66" y="3290502"/>
            <a:ext cx="5852667" cy="35359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377DE4-C419-4AA5-8D24-BDB5BFD18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476" y="109926"/>
            <a:ext cx="4739532" cy="316254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1CE5090-D908-4531-9ACF-DF8B4171466B}"/>
              </a:ext>
            </a:extLst>
          </p:cNvPr>
          <p:cNvSpPr/>
          <p:nvPr/>
        </p:nvSpPr>
        <p:spPr>
          <a:xfrm>
            <a:off x="2123728" y="2348880"/>
            <a:ext cx="16820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okružák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FA28167-B4D4-4D8B-A365-F48BD8B902A5}"/>
              </a:ext>
            </a:extLst>
          </p:cNvPr>
          <p:cNvSpPr/>
          <p:nvPr/>
        </p:nvSpPr>
        <p:spPr>
          <a:xfrm>
            <a:off x="6876256" y="548680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plzák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D9C1713-3522-48F9-80A3-C5046C97BBCE}"/>
              </a:ext>
            </a:extLst>
          </p:cNvPr>
          <p:cNvSpPr/>
          <p:nvPr/>
        </p:nvSpPr>
        <p:spPr>
          <a:xfrm>
            <a:off x="5148064" y="3573016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plovatka</a:t>
            </a:r>
          </a:p>
        </p:txBody>
      </p:sp>
    </p:spTree>
    <p:extLst>
      <p:ext uri="{BB962C8B-B14F-4D97-AF65-F5344CB8AC3E}">
        <p14:creationId xmlns:p14="http://schemas.microsoft.com/office/powerpoint/2010/main" val="12844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6868" y="404664"/>
            <a:ext cx="5105400" cy="3816424"/>
          </a:xfrm>
        </p:spPr>
        <p:txBody>
          <a:bodyPr/>
          <a:lstStyle/>
          <a:p>
            <a:pPr algn="ctr"/>
            <a:r>
              <a:rPr lang="cs-CZ" sz="2800" dirty="0"/>
              <a:t>Tematická oblast:</a:t>
            </a:r>
            <a:br>
              <a:rPr lang="cs-CZ" sz="2800" dirty="0"/>
            </a:br>
            <a:r>
              <a:rPr lang="cs-CZ" sz="2800" dirty="0"/>
              <a:t>Přírodopis 6. ročník</a:t>
            </a:r>
            <a:br>
              <a:rPr lang="cs-CZ" sz="2800" dirty="0"/>
            </a:br>
            <a:br>
              <a:rPr lang="cs-CZ" sz="2800" dirty="0"/>
            </a:br>
            <a:br>
              <a:rPr lang="cs-CZ" dirty="0"/>
            </a:br>
            <a:r>
              <a:rPr lang="cs-CZ" dirty="0"/>
              <a:t>MLŽI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442" y="4653136"/>
            <a:ext cx="5114778" cy="1872208"/>
          </a:xfrm>
        </p:spPr>
        <p:txBody>
          <a:bodyPr/>
          <a:lstStyle/>
          <a:p>
            <a:r>
              <a:rPr lang="cs-CZ" dirty="0"/>
              <a:t>Vypracovala: Ing. Hegrová Dagmar</a:t>
            </a:r>
          </a:p>
        </p:txBody>
      </p:sp>
    </p:spTree>
    <p:extLst>
      <p:ext uri="{BB962C8B-B14F-4D97-AF65-F5344CB8AC3E}">
        <p14:creationId xmlns:p14="http://schemas.microsoft.com/office/powerpoint/2010/main" val="103599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15185-211C-48C9-BF83-67028BE0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Mlži ve sladkých a slaných vodách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14BA4DC-74D7-427B-8A1A-968DA3CF6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63040"/>
            <a:ext cx="5079114" cy="28443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FD2C9E-FF73-4563-93B8-1CFCF5353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66" y="3573016"/>
            <a:ext cx="4141873" cy="31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Schránka mlžů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>
            <a:normAutofit fontScale="92500"/>
          </a:bodyPr>
          <a:lstStyle/>
          <a:p>
            <a:r>
              <a:rPr lang="cs-CZ" dirty="0"/>
              <a:t>z chitinu, vápence a perleťoviny</a:t>
            </a:r>
          </a:p>
          <a:p>
            <a:r>
              <a:rPr lang="cs-CZ" dirty="0"/>
              <a:t>tvořena dvěma lasturami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lastury chrání vnitřní orgány a svalnatou nohu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3662"/>
            <a:ext cx="4935041" cy="32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Čárový popisek 1 3"/>
          <p:cNvSpPr/>
          <p:nvPr/>
        </p:nvSpPr>
        <p:spPr>
          <a:xfrm>
            <a:off x="5698110" y="1760105"/>
            <a:ext cx="1466178" cy="612648"/>
          </a:xfrm>
          <a:prstGeom prst="borderCallout1">
            <a:avLst>
              <a:gd name="adj1" fmla="val 18750"/>
              <a:gd name="adj2" fmla="val -8333"/>
              <a:gd name="adj3" fmla="val 257231"/>
              <a:gd name="adj4" fmla="val -115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Vrstva perleti</a:t>
            </a:r>
          </a:p>
        </p:txBody>
      </p:sp>
      <p:sp>
        <p:nvSpPr>
          <p:cNvPr id="5" name="Čárový popisek 1 4"/>
          <p:cNvSpPr/>
          <p:nvPr/>
        </p:nvSpPr>
        <p:spPr>
          <a:xfrm>
            <a:off x="6698729" y="3933056"/>
            <a:ext cx="1163935" cy="612648"/>
          </a:xfrm>
          <a:prstGeom prst="borderCallout1">
            <a:avLst>
              <a:gd name="adj1" fmla="val 18750"/>
              <a:gd name="adj2" fmla="val -8333"/>
              <a:gd name="adj3" fmla="val 98932"/>
              <a:gd name="adj4" fmla="val -15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Pružný vaz</a:t>
            </a:r>
          </a:p>
        </p:txBody>
      </p:sp>
      <p:sp>
        <p:nvSpPr>
          <p:cNvPr id="7" name="Čárový popisek 1 6"/>
          <p:cNvSpPr/>
          <p:nvPr/>
        </p:nvSpPr>
        <p:spPr>
          <a:xfrm>
            <a:off x="6698729" y="5301208"/>
            <a:ext cx="1235943" cy="612648"/>
          </a:xfrm>
          <a:prstGeom prst="borderCallout1">
            <a:avLst>
              <a:gd name="adj1" fmla="val 18750"/>
              <a:gd name="adj2" fmla="val -8333"/>
              <a:gd name="adj3" fmla="val -43538"/>
              <a:gd name="adj4" fmla="val -124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svěrače</a:t>
            </a:r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3923928" y="4869160"/>
            <a:ext cx="2774801" cy="738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Škeble rybničná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druh měkkýše v České republice</a:t>
            </a:r>
          </a:p>
          <a:p>
            <a:r>
              <a:rPr lang="cs-CZ" dirty="0"/>
              <a:t>obývá klidné bahnité vody, větší rybníky, tůně, slepá či pomalu tekoucí říční ramena</a:t>
            </a:r>
          </a:p>
          <a:p>
            <a:r>
              <a:rPr lang="cs-CZ" dirty="0"/>
              <a:t>oddělené pohlaví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č.2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8012" y="3092868"/>
            <a:ext cx="3151237" cy="382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škeble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dýchá žábrami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potravu získává filtrováním vody</a:t>
            </a:r>
          </a:p>
          <a:p>
            <a:endParaRPr lang="cs-CZ" dirty="0"/>
          </a:p>
          <a:p>
            <a:r>
              <a:rPr lang="cs-CZ" dirty="0"/>
              <a:t>Je indikátor čistoty vody </a:t>
            </a:r>
          </a:p>
          <a:p>
            <a:pPr marL="0" indent="0">
              <a:buNone/>
            </a:pPr>
            <a:r>
              <a:rPr lang="cs-CZ" dirty="0"/>
              <a:t>                           </a:t>
            </a:r>
          </a:p>
          <a:p>
            <a:r>
              <a:rPr lang="cs-CZ" dirty="0"/>
              <a:t>Pohybuje se po dně svalnatou nohou, zanechává v bahně rýhu</a:t>
            </a:r>
          </a:p>
          <a:p>
            <a:endParaRPr lang="cs-CZ" dirty="0"/>
          </a:p>
          <a:p>
            <a:r>
              <a:rPr lang="cs-CZ" dirty="0"/>
              <a:t>Dožívá se 5-15 let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867429-4C86-44CF-AD92-BD1F592A1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-71247"/>
            <a:ext cx="51591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173735" cy="219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škeble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Vývin je nepřímý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600 000 larev tráví první rok života na žaberních lupenech rodiče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Larvy </a:t>
            </a:r>
            <a:r>
              <a:rPr lang="cs-CZ" dirty="0"/>
              <a:t>mají lepkavé vlákno a malou ozubenou skořápku</a:t>
            </a:r>
          </a:p>
          <a:p>
            <a:endParaRPr lang="cs-CZ" dirty="0"/>
          </a:p>
          <a:p>
            <a:r>
              <a:rPr lang="cs-CZ" dirty="0"/>
              <a:t> Určitou dobu cizopasí na kůži nebo žábrách ryb</a:t>
            </a:r>
          </a:p>
        </p:txBody>
      </p:sp>
      <p:cxnSp>
        <p:nvCxnSpPr>
          <p:cNvPr id="5" name="Přímá spojnice se šipkou 4"/>
          <p:cNvCxnSpPr>
            <a:cxnSpLocks/>
          </p:cNvCxnSpPr>
          <p:nvPr/>
        </p:nvCxnSpPr>
        <p:spPr>
          <a:xfrm flipV="1">
            <a:off x="1447800" y="1988840"/>
            <a:ext cx="4276328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468</Words>
  <Application>Microsoft Office PowerPoint</Application>
  <PresentationFormat>Předvádění na obrazovce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Trebuchet MS</vt:lpstr>
      <vt:lpstr>Wingdings</vt:lpstr>
      <vt:lpstr>Wingdings 2</vt:lpstr>
      <vt:lpstr>Bohatý</vt:lpstr>
      <vt:lpstr>DÚ křížovka- kamomil + videoukázka</vt:lpstr>
      <vt:lpstr>Opakování plži</vt:lpstr>
      <vt:lpstr>Prezentace aplikace PowerPoint</vt:lpstr>
      <vt:lpstr>Tematická oblast: Přírodopis 6. ročník   MLŽI</vt:lpstr>
      <vt:lpstr>Mlži ve sladkých a slaných vodách</vt:lpstr>
      <vt:lpstr>Schránka mlžů</vt:lpstr>
      <vt:lpstr>Škeble rybničná</vt:lpstr>
      <vt:lpstr>Život škeble</vt:lpstr>
      <vt:lpstr>Život škeble</vt:lpstr>
      <vt:lpstr>Vývin škeble</vt:lpstr>
      <vt:lpstr>Vnitřní ústrojí škeble</vt:lpstr>
      <vt:lpstr>Mlži  (zápis)</vt:lpstr>
      <vt:lpstr>DÚ z online hodiny</vt:lpstr>
      <vt:lpstr>videoukázka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MLŽI</dc:title>
  <dc:creator>Hegrová  Dagmar</dc:creator>
  <cp:lastModifiedBy>Zbyněk Koláčný</cp:lastModifiedBy>
  <cp:revision>15</cp:revision>
  <dcterms:created xsi:type="dcterms:W3CDTF">2013-02-07T20:55:50Z</dcterms:created>
  <dcterms:modified xsi:type="dcterms:W3CDTF">2021-02-22T13:17:07Z</dcterms:modified>
</cp:coreProperties>
</file>